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327" r:id="rId2"/>
    <p:sldId id="301" r:id="rId3"/>
    <p:sldId id="257" r:id="rId4"/>
    <p:sldId id="330" r:id="rId5"/>
    <p:sldId id="333" r:id="rId6"/>
    <p:sldId id="344" r:id="rId7"/>
    <p:sldId id="278" r:id="rId8"/>
    <p:sldId id="279" r:id="rId9"/>
    <p:sldId id="280" r:id="rId10"/>
    <p:sldId id="283" r:id="rId11"/>
    <p:sldId id="281" r:id="rId12"/>
    <p:sldId id="335" r:id="rId13"/>
    <p:sldId id="342" r:id="rId14"/>
    <p:sldId id="343" r:id="rId15"/>
    <p:sldId id="268" r:id="rId16"/>
    <p:sldId id="334" r:id="rId17"/>
    <p:sldId id="308" r:id="rId18"/>
    <p:sldId id="318" r:id="rId19"/>
    <p:sldId id="339" r:id="rId20"/>
    <p:sldId id="340" r:id="rId21"/>
    <p:sldId id="332" r:id="rId22"/>
    <p:sldId id="328" r:id="rId23"/>
    <p:sldId id="341" r:id="rId24"/>
    <p:sldId id="338" r:id="rId25"/>
    <p:sldId id="360" r:id="rId26"/>
    <p:sldId id="357" r:id="rId27"/>
    <p:sldId id="358" r:id="rId28"/>
    <p:sldId id="359" r:id="rId29"/>
    <p:sldId id="336" r:id="rId30"/>
    <p:sldId id="284" r:id="rId31"/>
    <p:sldId id="361" r:id="rId32"/>
    <p:sldId id="319" r:id="rId33"/>
    <p:sldId id="282" r:id="rId34"/>
    <p:sldId id="303" r:id="rId35"/>
    <p:sldId id="300" r:id="rId36"/>
    <p:sldId id="269" r:id="rId37"/>
    <p:sldId id="348" r:id="rId38"/>
    <p:sldId id="349" r:id="rId39"/>
    <p:sldId id="345" r:id="rId40"/>
    <p:sldId id="347" r:id="rId41"/>
    <p:sldId id="270" r:id="rId42"/>
    <p:sldId id="320" r:id="rId43"/>
    <p:sldId id="331" r:id="rId44"/>
    <p:sldId id="321" r:id="rId45"/>
    <p:sldId id="304" r:id="rId46"/>
    <p:sldId id="305" r:id="rId47"/>
    <p:sldId id="306" r:id="rId48"/>
    <p:sldId id="325" r:id="rId49"/>
    <p:sldId id="294" r:id="rId50"/>
    <p:sldId id="302" r:id="rId51"/>
    <p:sldId id="258" r:id="rId52"/>
    <p:sldId id="297" r:id="rId53"/>
    <p:sldId id="356" r:id="rId54"/>
    <p:sldId id="299" r:id="rId55"/>
    <p:sldId id="329" r:id="rId56"/>
    <p:sldId id="314" r:id="rId57"/>
    <p:sldId id="307" r:id="rId58"/>
    <p:sldId id="293" r:id="rId59"/>
    <p:sldId id="295" r:id="rId60"/>
    <p:sldId id="296" r:id="rId61"/>
    <p:sldId id="298" r:id="rId62"/>
    <p:sldId id="317" r:id="rId63"/>
    <p:sldId id="346" r:id="rId64"/>
    <p:sldId id="310" r:id="rId65"/>
    <p:sldId id="355" r:id="rId66"/>
    <p:sldId id="316" r:id="rId67"/>
    <p:sldId id="315" r:id="rId68"/>
    <p:sldId id="312" r:id="rId69"/>
    <p:sldId id="322" r:id="rId70"/>
    <p:sldId id="311" r:id="rId71"/>
    <p:sldId id="309" r:id="rId72"/>
    <p:sldId id="323" r:id="rId73"/>
    <p:sldId id="354" r:id="rId74"/>
    <p:sldId id="313" r:id="rId75"/>
    <p:sldId id="324" r:id="rId76"/>
    <p:sldId id="350" r:id="rId77"/>
    <p:sldId id="351" r:id="rId78"/>
    <p:sldId id="326" r:id="rId7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D6"/>
    <a:srgbClr val="E1601F"/>
    <a:srgbClr val="F8E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-29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73067-962E-46AD-BFB7-B6F4B6AE7C45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C26B4-56E4-4F33-8C5D-1EC900EBEF0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975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racolieucaristici.org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racolieucaristici.org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“Segni”, i miracoli eucaristici da Lanciano a Sokolka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7374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traslazione     https://www.youtube.com/watch?v=YCN73qET1dA          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39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4784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Carlo Acutis da bimbo con la mamma Antonia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45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5067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 in tutto quello che vorresti</a:t>
            </a:r>
            <a:r>
              <a:rPr lang="it-IT" baseline="0" dirty="0" smtClean="0"/>
              <a:t> imparare a fare, ti impegnerai e ti farai aiutare da Gesù allora starai certo che lo farai sempre bene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49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5115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 in tutto quello che vorresti</a:t>
            </a:r>
            <a:r>
              <a:rPr lang="it-IT" baseline="0" dirty="0" smtClean="0"/>
              <a:t> imparare a fare, ti impegnerai e ti farai aiutare da Gesù allora starai certo che lo farai sempre bene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51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9716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 in tutto quello che vorresti</a:t>
            </a:r>
            <a:r>
              <a:rPr lang="it-IT" baseline="0" dirty="0" smtClean="0"/>
              <a:t> imparare a fare, ti impegnerai e ti farai aiutare da Gesù allora starai certo che lo farai sempre bene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52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5093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 in tutto quello che vorresti</a:t>
            </a:r>
            <a:r>
              <a:rPr lang="it-IT" baseline="0" dirty="0" smtClean="0"/>
              <a:t> imparare a fare, ti impegnerai e ti farai aiutare da Gesù allora starai certo che lo farai sempre bene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53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6808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 in tutto quello che vorresti</a:t>
            </a:r>
            <a:r>
              <a:rPr lang="it-IT" baseline="0" dirty="0" smtClean="0"/>
              <a:t> imparare a fare, ti impegnerai e ti farai aiutare da Gesù allora starai certo che lo farai sempre bene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54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867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 in tutto quello che vorresti</a:t>
            </a:r>
            <a:r>
              <a:rPr lang="it-IT" baseline="0" dirty="0" smtClean="0"/>
              <a:t> imparare a fare, ti impegnerai e ti farai aiutare da Gesù allora starai certo che lo farai sempre bene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58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1889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 in tutto quello che vorresti</a:t>
            </a:r>
            <a:r>
              <a:rPr lang="it-IT" baseline="0" dirty="0" smtClean="0"/>
              <a:t> imparare a fare, ti impegnerai e ti farai aiutare da Gesù allora starai certo che lo farai sempre bene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59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1199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 in tutto quello che vorresti</a:t>
            </a:r>
            <a:r>
              <a:rPr lang="it-IT" baseline="0" dirty="0" smtClean="0"/>
              <a:t> imparare a fare, ti impegnerai e ti farai aiutare da Gesù allora starai certo che lo farai sempre bene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60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530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Amava giocare con</a:t>
            </a:r>
            <a:r>
              <a:rPr lang="it-IT" baseline="0" dirty="0" smtClean="0"/>
              <a:t> gli amici alla playstation ma si dava delle rigide regole per non diventare dipendente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730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 in tutto quello che vorresti</a:t>
            </a:r>
            <a:r>
              <a:rPr lang="it-IT" baseline="0" dirty="0" smtClean="0"/>
              <a:t> imparare a fare, ti impegnerai e ti farai aiutare da Gesù allora starai certo che lo farai sempre bene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61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8773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64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7417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reliquie con il cuore incorrotto di Carlo Acutis portate in processione, dietro il padre Andrea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69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9463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Sito</a:t>
            </a:r>
            <a:r>
              <a:rPr lang="it-IT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ufficiale di Carlo Acutis  </a:t>
            </a:r>
            <a:r>
              <a:rPr lang="it-IT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78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7684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Carlo animatore e catechista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419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Carlo animatore e catechista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590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548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MIRACOLI EUCARISTICI:Mostra Internazionale Ideata e ...</a:t>
            </a:r>
          </a:p>
          <a:p>
            <a:r>
              <a:rPr lang="it-IT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http://www.miracolieucaristici.org</a:t>
            </a:r>
          </a:p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443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MIRACOLI EUCARISTICI:Mostra Internazionale Ideata e ...</a:t>
            </a:r>
          </a:p>
          <a:p>
            <a:r>
              <a:rPr lang="it-IT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http://www.miracolieucaristici.org</a:t>
            </a:r>
          </a:p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31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416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 pannelli in esposizione</a:t>
            </a:r>
            <a:r>
              <a:rPr lang="it-IT" baseline="0" dirty="0" smtClean="0"/>
              <a:t> della mostra eucaristica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0211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Link da visitare su youtube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C26B4-56E4-4F33-8C5D-1EC900EBEF0A}" type="slidenum">
              <a:rPr lang="it-IT" smtClean="0"/>
              <a:pPr/>
              <a:t>35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575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A78F0-AB89-429E-8DD8-8F67ADFDB64E}" type="datetimeFigureOut">
              <a:rPr lang="it-IT" smtClean="0"/>
              <a:pPr/>
              <a:t>11/04/2021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A4C42-8AB2-4AE8-A44B-DEDB0B254BA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hyperlink" Target="https://www.youtube.com/watch?v=Dfx9eT2nmq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sB0FLpW2K4" TargetMode="External"/><Relationship Id="rId2" Type="http://schemas.openxmlformats.org/officeDocument/2006/relationships/hyperlink" Target="https://www.youtube.com/watch?v=bbr4_Gc3y0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3aiSnxS17uY" TargetMode="External"/><Relationship Id="rId5" Type="http://schemas.openxmlformats.org/officeDocument/2006/relationships/hyperlink" Target="https://www.youtube.com/watch?v=jHBBEqK_SHw" TargetMode="External"/><Relationship Id="rId4" Type="http://schemas.openxmlformats.org/officeDocument/2006/relationships/hyperlink" Target="https://www.youtube.com/watch?v=SOWeV5Lj6v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f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hyperlink" Target="http://www.miracolieucaristici.org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youtube.com/watch?v=_dkDKu_yOls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rriere.it/cronache/20_settembre_04/antonia-salzano-primogenito-15-anni-colpito-leucemia-fulminantemori-72-ore-mi-disse-ti-daro-molti-segni-sarai-nuovo-mamma-62d3521c-eee4-11ea-9589-37746edd34df.shtml" TargetMode="External"/><Relationship Id="rId3" Type="http://schemas.openxmlformats.org/officeDocument/2006/relationships/hyperlink" Target="https://www.youtube.com/watch?v=XW-iqfqOhc4" TargetMode="External"/><Relationship Id="rId7" Type="http://schemas.openxmlformats.org/officeDocument/2006/relationships/hyperlink" Target="https://www.youtube.com/watch?v=hDK0pgCoxq8&amp;feature=youtu.b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CjVh-Q8CS0" TargetMode="External"/><Relationship Id="rId5" Type="http://schemas.openxmlformats.org/officeDocument/2006/relationships/hyperlink" Target="https://www.youtube.com/watch?v=3aiSnxS17uY" TargetMode="External"/><Relationship Id="rId4" Type="http://schemas.openxmlformats.org/officeDocument/2006/relationships/hyperlink" Target="https://www.youtube.com/watch?v=ThyL1aTyatc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hyperlink" Target="https://www.youtube.com/watch?v=YCN73qET1dA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D7Zeb229qn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c3nQHV5zV_U" TargetMode="External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vUOTaBE4l8" TargetMode="External"/><Relationship Id="rId2" Type="http://schemas.openxmlformats.org/officeDocument/2006/relationships/hyperlink" Target="https://www.youtube.com/watch?v=-JKbyPa2tO8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oOAz-Hk3m3M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loacutis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a 2 1"/>
          <p:cNvSpPr/>
          <p:nvPr/>
        </p:nvSpPr>
        <p:spPr>
          <a:xfrm>
            <a:off x="1142524" y="559206"/>
            <a:ext cx="3481448" cy="1573649"/>
          </a:xfrm>
          <a:prstGeom prst="horizontalScroll">
            <a:avLst/>
          </a:prstGeom>
          <a:solidFill>
            <a:srgbClr val="FEFE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t-IT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  ACUTIS</a:t>
            </a:r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42" y="1004888"/>
            <a:ext cx="4981575" cy="484822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199456" y="2132855"/>
            <a:ext cx="3371437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«il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coraggio </a:t>
            </a:r>
            <a:endParaRPr lang="it-IT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andare </a:t>
            </a:r>
            <a:endParaRPr lang="it-IT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 corrente…»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204294" y="5091498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Presentazione di Claudio </a:t>
            </a:r>
            <a:r>
              <a:rPr lang="it-IT" dirty="0" smtClean="0">
                <a:solidFill>
                  <a:schemeClr val="bg1"/>
                </a:solidFill>
              </a:rPr>
              <a:t>Gobbetti</a:t>
            </a:r>
          </a:p>
          <a:p>
            <a:r>
              <a:rPr lang="it-IT" dirty="0">
                <a:solidFill>
                  <a:schemeClr val="bg1"/>
                </a:solidFill>
              </a:rPr>
              <a:t>a</a:t>
            </a:r>
            <a:r>
              <a:rPr lang="it-IT" dirty="0" smtClean="0">
                <a:solidFill>
                  <a:schemeClr val="bg1"/>
                </a:solidFill>
              </a:rPr>
              <a:t>ggiornata al </a:t>
            </a:r>
            <a:r>
              <a:rPr lang="it-IT" dirty="0" smtClean="0">
                <a:solidFill>
                  <a:schemeClr val="bg1"/>
                </a:solidFill>
              </a:rPr>
              <a:t>11 </a:t>
            </a:r>
            <a:r>
              <a:rPr lang="it-IT" dirty="0" smtClean="0">
                <a:solidFill>
                  <a:schemeClr val="bg1"/>
                </a:solidFill>
              </a:rPr>
              <a:t>aprile 2021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1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6632"/>
            <a:ext cx="3551332" cy="658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22" y1="3667" x2="675" y2="60000"/>
                        <a14:foregroundMark x1="6408" y1="8667" x2="84486" y2="12167"/>
                        <a14:foregroundMark x1="95616" y1="4000" x2="86341" y2="79667"/>
                        <a14:foregroundMark x1="6071" y1="90667" x2="6071" y2="90667"/>
                        <a14:foregroundMark x1="9612" y1="65333" x2="12142" y2="96167"/>
                        <a14:foregroundMark x1="13322" y1="95667" x2="94604" y2="96833"/>
                        <a14:foregroundMark x1="97470" y1="31167" x2="96459" y2="86833"/>
                        <a14:foregroundMark x1="29511" y1="2833" x2="91400" y2="2833"/>
                        <a14:foregroundMark x1="5396" y1="6167" x2="5396" y2="6167"/>
                        <a14:foregroundMark x1="3879" y1="4000" x2="15008" y2="4000"/>
                        <a14:foregroundMark x1="3541" y1="4667" x2="2867" y2="95000"/>
                        <a14:foregroundMark x1="30354" y1="34333" x2="35413" y2="73000"/>
                        <a14:backgroundMark x1="39966" y1="32500" x2="61383" y2="54667"/>
                        <a14:backgroundMark x1="73693" y1="27167" x2="80776" y2="42167"/>
                        <a14:backgroundMark x1="71164" y1="73167" x2="72513" y2="72500"/>
                        <a14:backgroundMark x1="80776" y1="59333" x2="73693" y2="72167"/>
                        <a14:backgroundMark x1="27319" y1="30333" x2="17201" y2="40667"/>
                        <a14:backgroundMark x1="22597" y1="69000" x2="29511" y2="76167"/>
                        <a14:backgroundMark x1="36762" y1="79667" x2="37774" y2="80000"/>
                        <a14:backgroundMark x1="67454" y1="75667" x2="62057" y2="80000"/>
                        <a14:backgroundMark x1="41484" y1="81500" x2="41484" y2="81500"/>
                        <a14:backgroundMark x1="43339" y1="81500" x2="48735" y2="82333"/>
                        <a14:backgroundMark x1="50253" y1="82667" x2="51433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90" y="2348880"/>
            <a:ext cx="3614928" cy="3657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2276632"/>
            <a:ext cx="3127416" cy="4428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156669" y="116632"/>
            <a:ext cx="749359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carne e il tessuto imbrattato di sangue </a:t>
            </a:r>
          </a:p>
          <a:p>
            <a:pPr algn="ctr">
              <a:lnSpc>
                <a:spcPct val="150000"/>
              </a:lnSpc>
            </a:pP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nel miracolo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eucaristico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 Lanciano di Chieti</a:t>
            </a:r>
          </a:p>
          <a:p>
            <a:pPr algn="ctr">
              <a:lnSpc>
                <a:spcPct val="150000"/>
              </a:lnSpc>
            </a:pPr>
            <a:r>
              <a:rPr lang="it-IT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- 06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 miracoli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eucaristici da Lanciano a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Sokolka </a:t>
            </a:r>
            <a:r>
              <a:rPr lang="it-IT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www.youtube.com/watch?v=Dfx9eT2nmqY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12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75420" y="303498"/>
            <a:ext cx="10441160" cy="625100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Carlo 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Acutis</a:t>
            </a: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fin 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da piccolo visse la fede in ogni aspetto della sua vita: </a:t>
            </a:r>
            <a:endParaRPr lang="it-IT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soli </a:t>
            </a: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sette anni chiede ripetutamente di poter fare la Prima Comunione.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Mediante un permesso speciale, il vescovo di Milano acconsentì purché fosse in forma strettamente riservata, «segreta», senza festeggiamenti.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sua </a:t>
            </a: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devozione era 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rivolta </a:t>
            </a: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in particolare all’</a:t>
            </a:r>
            <a:r>
              <a:rPr lang="it-IT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Eucaristia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che amava chiamare «</a:t>
            </a:r>
            <a:r>
              <a:rPr lang="it-IT" sz="25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mia autostrada</a:t>
            </a:r>
            <a:r>
              <a:rPr lang="it-IT" sz="2500" b="1" dirty="0">
                <a:latin typeface="Arial" panose="020B0604020202020204" pitchFamily="34" charset="0"/>
                <a:cs typeface="Arial" panose="020B0604020202020204" pitchFamily="34" charset="0"/>
              </a:rPr>
              <a:t> per il </a:t>
            </a:r>
            <a:r>
              <a:rPr lang="it-IT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Cielo</a:t>
            </a: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», ma lo era anche verso alla Madonna con il rosario.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Numerose testimonianze confermano che tutti i giorni partecipava alla Messa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 e </a:t>
            </a: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recitava 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rosario.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Si testimonia che amava dedicare un po’ di tempo anche per l’adorazione eucaristica.</a:t>
            </a:r>
          </a:p>
        </p:txBody>
      </p:sp>
    </p:spTree>
    <p:extLst>
      <p:ext uri="{BB962C8B-B14F-4D97-AF65-F5344CB8AC3E}">
        <p14:creationId xmlns:p14="http://schemas.microsoft.com/office/powerpoint/2010/main" val="25643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1"/>
          <a:stretch/>
        </p:blipFill>
        <p:spPr>
          <a:xfrm>
            <a:off x="191344" y="1269000"/>
            <a:ext cx="3976608" cy="4320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199456" y="646304"/>
            <a:ext cx="167385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Battesimo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12940" y="169250"/>
            <a:ext cx="2816797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Prima Comunione</a:t>
            </a:r>
          </a:p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sette anni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9483941" y="260648"/>
            <a:ext cx="140134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Cresima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39" y="945000"/>
            <a:ext cx="3105000" cy="496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t="11151" r="18957" b="21650"/>
          <a:stretch/>
        </p:blipFill>
        <p:spPr>
          <a:xfrm>
            <a:off x="8708046" y="837312"/>
            <a:ext cx="295313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4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449000"/>
            <a:ext cx="6321954" cy="396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34184" r="24800"/>
          <a:stretch/>
        </p:blipFill>
        <p:spPr>
          <a:xfrm>
            <a:off x="7752184" y="1181584"/>
            <a:ext cx="4320480" cy="44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8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719990" y="548680"/>
            <a:ext cx="4636394" cy="59492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7320579" y="548680"/>
            <a:ext cx="4604337" cy="594928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588918" y="548680"/>
            <a:ext cx="149912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Carlo </a:t>
            </a:r>
          </a:p>
          <a:p>
            <a:pPr algn="ctr"/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la neve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57"/>
          <a:stretch/>
        </p:blipFill>
        <p:spPr>
          <a:xfrm>
            <a:off x="407368" y="1340768"/>
            <a:ext cx="6206541" cy="514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31" y="207000"/>
            <a:ext cx="4831485" cy="6444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229533" y="332656"/>
            <a:ext cx="5288627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chiesa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Parrocchiale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Santa Maria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Segreta 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dove Carlo andava a messa tutte le mattine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7379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6399" y="422223"/>
            <a:ext cx="10819202" cy="6013555"/>
          </a:xfrm>
        </p:spPr>
        <p:txBody>
          <a:bodyPr>
            <a:noAutofit/>
          </a:bodyPr>
          <a:lstStyle/>
          <a:p>
            <a:pPr marL="0" indent="196850">
              <a:lnSpc>
                <a:spcPct val="150000"/>
              </a:lnSpc>
              <a:buNone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Oltre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agli interessi normali di un adolescente,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gli piaceva molto giocare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 pallone,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suonare il saxofono (autodidatta), amava gli animali con i quali creava video parlati in un periodo in cui i programmi di video montaggio erano rari, amava giocare alla playstation concedendosi solo poche ore in un giorno stabilito alla settimana, ma soprattutto si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adoperava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moltissimo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per aiutare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gli indigenti, per stare loro vicino. </a:t>
            </a:r>
          </a:p>
        </p:txBody>
      </p:sp>
    </p:spTree>
    <p:extLst>
      <p:ext uri="{BB962C8B-B14F-4D97-AF65-F5344CB8AC3E}">
        <p14:creationId xmlns:p14="http://schemas.microsoft.com/office/powerpoint/2010/main" val="7722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11" y="387000"/>
            <a:ext cx="8802378" cy="608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503712" y="1196752"/>
            <a:ext cx="1152128" cy="35283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755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32656"/>
            <a:ext cx="5128987" cy="360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423000"/>
            <a:ext cx="3600979" cy="6012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2" t="2778" r="25320" b="-1"/>
          <a:stretch/>
        </p:blipFill>
        <p:spPr>
          <a:xfrm>
            <a:off x="2567607" y="4149080"/>
            <a:ext cx="2376265" cy="251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r="5799"/>
          <a:stretch/>
        </p:blipFill>
        <p:spPr>
          <a:xfrm>
            <a:off x="479376" y="801000"/>
            <a:ext cx="7632849" cy="5256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400256" y="612845"/>
            <a:ext cx="3427984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Amava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giocare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gli amici 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alla playstation,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si dava 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delle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rigide regole 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non diventare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dipendente: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solo poche ore 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in un giorno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stabilito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alla settimana. </a:t>
            </a:r>
          </a:p>
        </p:txBody>
      </p:sp>
    </p:spTree>
    <p:extLst>
      <p:ext uri="{BB962C8B-B14F-4D97-AF65-F5344CB8AC3E}">
        <p14:creationId xmlns:p14="http://schemas.microsoft.com/office/powerpoint/2010/main" val="155238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87388" y="320457"/>
            <a:ext cx="11017224" cy="62170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Link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 brevi video da visitare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youtube dedicati a Carlo Acutis</a:t>
            </a:r>
          </a:p>
          <a:p>
            <a:pPr algn="ctr">
              <a:lnSpc>
                <a:spcPct val="150000"/>
              </a:lnSpc>
            </a:pPr>
            <a:endParaRPr lang="it-IT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Morto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a 15 anni, sarà il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«beato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web» fanpage  durata </a:t>
            </a:r>
            <a:r>
              <a:rPr lang="it-IT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3,11</a:t>
            </a:r>
          </a:p>
          <a:p>
            <a:pPr algn="ctr">
              <a:lnSpc>
                <a:spcPct val="150000"/>
              </a:lnSpc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www.youtube.com/watch?v=bbr4_Gc3y0Q</a:t>
            </a: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Giovani chiamati alla santità: Carlo Acutis tra loro </a:t>
            </a:r>
            <a:r>
              <a:rPr lang="it-IT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3,38</a:t>
            </a:r>
          </a:p>
          <a:p>
            <a:pPr algn="ctr">
              <a:lnSpc>
                <a:spcPct val="150000"/>
              </a:lnSpc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https://www.youtube.com/watch?v=ssB0FLpW2K4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it-IT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storia di Carlo Acutis, morto nel 2006 di leucemia è il primo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«millenial»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proclamato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beato </a:t>
            </a:r>
            <a:r>
              <a:rPr lang="it-IT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3,51</a:t>
            </a:r>
          </a:p>
          <a:p>
            <a:pPr algn="ctr">
              <a:lnSpc>
                <a:spcPct val="150000"/>
              </a:lnSpc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www.youtube.com/watch?v=SOWeV5Lj6vE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- - - - - - - - - - </a:t>
            </a:r>
          </a:p>
          <a:p>
            <a:pPr algn="ctr">
              <a:lnSpc>
                <a:spcPct val="1500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Link di video 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più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completi e più lunghi 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 durata di circa mezz’ora</a:t>
            </a: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Carlo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Acutis - la vita e le testimonianze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dura </a:t>
            </a:r>
            <a:r>
              <a:rPr lang="it-IT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38,27</a:t>
            </a:r>
          </a:p>
          <a:p>
            <a:pPr algn="ctr">
              <a:lnSpc>
                <a:spcPct val="150000"/>
              </a:lnSpc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www.youtube.com/watch?v=jHBBEqK_SHw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Carlo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Acutis </a:t>
            </a: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Missionario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durata</a:t>
            </a:r>
            <a:r>
              <a:rPr lang="it-IT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min. 30,36</a:t>
            </a:r>
          </a:p>
          <a:p>
            <a:pPr algn="ctr">
              <a:lnSpc>
                <a:spcPct val="150000"/>
              </a:lnSpc>
            </a:pPr>
            <a:r>
              <a:rPr lang="it-IT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www.youtube.com/watch?v=3aiSnxS17uY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2" y="441000"/>
            <a:ext cx="4064925" cy="5976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t="2139" r="2132"/>
          <a:stretch/>
        </p:blipFill>
        <p:spPr>
          <a:xfrm>
            <a:off x="5591945" y="1484784"/>
            <a:ext cx="4896544" cy="493221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439816" y="411737"/>
            <a:ext cx="261321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Carlo in vacanza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896200" y="1340768"/>
            <a:ext cx="432048" cy="51845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33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20688"/>
            <a:ext cx="5570864" cy="2916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/>
          <a:stretch/>
        </p:blipFill>
        <p:spPr>
          <a:xfrm>
            <a:off x="8112224" y="306018"/>
            <a:ext cx="3759127" cy="288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76" y="3168696"/>
            <a:ext cx="6400000" cy="36000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868114" y="541894"/>
            <a:ext cx="320953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Carlo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il suo amore </a:t>
            </a:r>
          </a:p>
          <a:p>
            <a:pPr algn="ctr"/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verso gli animali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7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45" y="171000"/>
            <a:ext cx="9559311" cy="651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07741" y="332656"/>
            <a:ext cx="437651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Carlo animatore e catechista</a:t>
            </a:r>
          </a:p>
        </p:txBody>
      </p:sp>
    </p:spTree>
    <p:extLst>
      <p:ext uri="{BB962C8B-B14F-4D97-AF65-F5344CB8AC3E}">
        <p14:creationId xmlns:p14="http://schemas.microsoft.com/office/powerpoint/2010/main" val="219679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6042" y1="14620" x2="69375" y2="18088"/>
                        <a14:foregroundMark x1="20556" y1="18088" x2="12778" y2="42830"/>
                        <a14:foregroundMark x1="74861" y1="17713" x2="87569" y2="35426"/>
                        <a14:foregroundMark x1="36806" y1="13308" x2="72917" y2="13308"/>
                        <a14:foregroundMark x1="69653" y1="11246" x2="81667" y2="11809"/>
                        <a14:foregroundMark x1="88264" y1="19025" x2="90139" y2="31396"/>
                        <a14:foregroundMark x1="12361" y1="15651" x2="6319" y2="69541"/>
                        <a14:foregroundMark x1="25347" y1="88566" x2="42292" y2="90440"/>
                        <a14:foregroundMark x1="7014" y1="28960" x2="6458" y2="64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96" y="0"/>
            <a:ext cx="9255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594" y="2204864"/>
            <a:ext cx="7143750" cy="401955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21" y="944864"/>
            <a:ext cx="2699230" cy="1980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407677" y="332656"/>
            <a:ext cx="33766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Feste di compleanno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2"/>
          <a:stretch/>
        </p:blipFill>
        <p:spPr>
          <a:xfrm>
            <a:off x="695407" y="3704942"/>
            <a:ext cx="2653140" cy="1980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120336" y="1700808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Carlo compie 14 anni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487488" y="1052736"/>
            <a:ext cx="504056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708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2363" y="151749"/>
            <a:ext cx="11467274" cy="6554502"/>
          </a:xfrm>
        </p:spPr>
        <p:txBody>
          <a:bodyPr>
            <a:noAutofit/>
          </a:bodyPr>
          <a:lstStyle/>
          <a:p>
            <a:pPr marL="0" indent="196850">
              <a:lnSpc>
                <a:spcPct val="150000"/>
              </a:lnSpc>
              <a:buNone/>
            </a:pP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Racconta la madre che si infastidiva quando gli regalava un bel paio di scarpe di marca, lo portava subito di nascosto ai suoi amici mendicanti.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 soldi della paghetta li usava per comperare sacchi a pelo e molto altro per gli indigenti che vivono sui marciapiedi.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Numerose sono le testimonianze della sua amicizia con i poveri mendicanti.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quartiere tutti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conoscevano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molto bene Carlo: quando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passava sorridente in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bicicletta, tornando da scuola, si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fermava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a salutare i portinai,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aveva sempre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parole cordiali e amichevoli verso chiunque. </a:t>
            </a:r>
            <a:endParaRPr lang="it-IT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96850">
              <a:lnSpc>
                <a:spcPct val="150000"/>
              </a:lnSpc>
              <a:buNone/>
            </a:pP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Non considerava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le differenze di razza, di lingua, di religione e questo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seminava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gioia e profonda meraviglia intorno a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lui con tutti.</a:t>
            </a:r>
            <a:endParaRPr lang="it-IT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96850">
              <a:lnSpc>
                <a:spcPct val="150000"/>
              </a:lnSpc>
              <a:buNone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6378" y="151749"/>
            <a:ext cx="11422269" cy="6554502"/>
          </a:xfrm>
        </p:spPr>
        <p:txBody>
          <a:bodyPr>
            <a:noAutofit/>
          </a:bodyPr>
          <a:lstStyle/>
          <a:p>
            <a:pPr marL="0" indent="196850">
              <a:lnSpc>
                <a:spcPct val="150000"/>
              </a:lnSpc>
              <a:buNone/>
            </a:pP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Carlo fin da piccolo scopre che si custodiscono meglio i propri doni solo se si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condividono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se si spendono per gli altri si fanno fruttare!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Carlo, pur essendo figlio di una ricchissima famiglia, non ha problemi di andare contro corrente: aiuta i bambini in difficoltà, i malati, i disabili, gli anziani, le persone sole e quelle che non riescono ad inserirsi nella società come a volte gli extracomunitari e i mendicanti.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È incredibile pensare che fin da piccolo ha imparato, da solo, che nelle persone c’è un progetto di amore divino da realizzare, ecco perché ogni persona, per Carlo, è importante e unica.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6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6283" y="151749"/>
            <a:ext cx="11459434" cy="6554502"/>
          </a:xfrm>
        </p:spPr>
        <p:txBody>
          <a:bodyPr>
            <a:noAutofit/>
          </a:bodyPr>
          <a:lstStyle/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suoi amici che sanno bene la ricca provenienza della sua famiglia non capiscono perché vive in questo modo e senza vestirsi in modo firmato come loro…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 mendicante testimonia: «Mi ricordo di Carlo che mi è rimasto e mi rimarrà sempre nel cuore, per la sua grande gentilezza, bontà ed educazione…».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 un altro mendicante: «spesso mi dava i soldi della sua paghetta, sempre intrattenendosi con me per confortarmi… in questo quartiere, nessun ragazzo, tranne Carlo, si è mai interessato a me. Era troppo buono e puro per questa terra, non lo dimenticherò mai».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 racconta di Carlo che non sopportava nessuna forma di ingiustizia, difendeva sempre i più indifesi, coloro che venivano presi in giro «bullizzati» da altri ragazzi.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ECAA74"/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00264" y="274638"/>
            <a:ext cx="5191472" cy="1143000"/>
          </a:xfrm>
          <a:noFill/>
        </p:spPr>
        <p:txBody>
          <a:bodyPr>
            <a:noAutofit/>
          </a:bodyPr>
          <a:lstStyle/>
          <a:p>
            <a:r>
              <a:rPr lang="it-IT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Domanda</a:t>
            </a:r>
            <a:endParaRPr lang="it-IT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87388" y="1653348"/>
            <a:ext cx="11017224" cy="1305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Preferite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AVERE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tanti milioni di euro,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ma essere invidiati da tutti e proprio per questo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spesso anche odiati… 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87389" y="3300999"/>
            <a:ext cx="11017223" cy="19514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Oppure preferiti essere poveri, senza la possibilità di spendere i soldi in divertimenti e capricci vari, ma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ESSERE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 motivo di grande gioia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per tutti quelli che incontrate? </a:t>
            </a:r>
          </a:p>
        </p:txBody>
      </p:sp>
      <p:sp>
        <p:nvSpPr>
          <p:cNvPr id="6" name="Rettangolo 5"/>
          <p:cNvSpPr/>
          <p:nvPr/>
        </p:nvSpPr>
        <p:spPr>
          <a:xfrm>
            <a:off x="1451484" y="5589240"/>
            <a:ext cx="92890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Molti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sono gli amici del ricco, ma quanti sono i veri amici del ricco?</a:t>
            </a:r>
          </a:p>
        </p:txBody>
      </p:sp>
    </p:spTree>
    <p:extLst>
      <p:ext uri="{BB962C8B-B14F-4D97-AF65-F5344CB8AC3E}">
        <p14:creationId xmlns:p14="http://schemas.microsoft.com/office/powerpoint/2010/main" val="41356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48680"/>
            <a:ext cx="5768340" cy="57226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980728"/>
            <a:ext cx="3340875" cy="5436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51384" y="692696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Carlo a Fatima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4371" y="303498"/>
            <a:ext cx="11323258" cy="625100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Carlo Acutis nacque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Londra venerdì </a:t>
            </a:r>
            <a:r>
              <a:rPr 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3 maggio 1991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da genitori che inizialmente si dichiaravano molto superficiali alla fede. 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 una intervista la madre racconta: </a:t>
            </a:r>
          </a:p>
          <a:p>
            <a:pPr marL="1257300" lvl="3" indent="0">
              <a:lnSpc>
                <a:spcPct val="150000"/>
              </a:lnSpc>
              <a:buNone/>
            </a:pPr>
            <a:r>
              <a:rPr lang="it-IT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«In vita mia ero stata in chiesa solo tre volte: prima comunione, cresima, matrimonio. E quando conobbi il mio futuro marito, mentre studiava economia politica a Ginevra, non è che alla domenica andasse a messa…».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Il papà di Carlo è il dott. Andrea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Acutis,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un grande esponente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dell'alta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borghesia torinese economicamente molto sostenuto e la mamma è la dott. Antonia Salzano. Si sono sposati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l'anno precedente.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coppia viveva a Londra per motivi di Lavoro del padre Andrea presso una banca d’affari. </a:t>
            </a:r>
            <a:endParaRPr lang="it-IT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1364" y="487385"/>
            <a:ext cx="11557284" cy="5883231"/>
          </a:xfrm>
        </p:spPr>
        <p:txBody>
          <a:bodyPr>
            <a:noAutofit/>
          </a:bodyPr>
          <a:lstStyle/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Una donna di Assisi testimonia un particolare insolito e piuttosto curioso di quando il piccolo Carlo si trovava in vacanza in quella città. Lo ha conosciuto per caso perché spesso andava a giocare con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suoi nipoti. 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lla signora gli piaceva fare il pane fresco dal forno di casa e offrirlo al pomeriggio come merenda ai bambini che giocavano con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nipoti. 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piccolo Carlo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quando aveva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mano il pane,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prima di mangiarlo, lo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baciava. 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Non riusciva a capire questo gesto per un comunissimo pezzo di pane fresco!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Solo dopo la sua morte, quando ha saputo della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sua devozione all’Eucaristia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fin dalla sua tenerissima età, è diventato comprensibile quell’insolito gesto.  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1364" y="487385"/>
            <a:ext cx="11557284" cy="5883231"/>
          </a:xfrm>
        </p:spPr>
        <p:txBody>
          <a:bodyPr>
            <a:noAutofit/>
          </a:bodyPr>
          <a:lstStyle/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le sue passioni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preferite c'era l’informatica,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della quale si serviva per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realizzazione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 siti web spesso da autodidatta.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Nonostante frequentava le scuole medie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ideò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organizzò la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mostra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sui miracoli eucaristici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 nel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mondo.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Tale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mostra, ospitata nelle parrocchie che ne fanno richiesta e presente anche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online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è già stata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in tutti i cinque continenti: 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solo negli Stati Uniti d’America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quasi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10.000 parrocchie;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resto del mondo in centinaia di parrocchie e in alcuni tra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santuari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mariani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più famosi, come ad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esempio Fatima,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ourdes, Guadalupe.</a:t>
            </a:r>
          </a:p>
          <a:p>
            <a:pPr marL="0" indent="196850">
              <a:lnSpc>
                <a:spcPct val="150000"/>
              </a:lnSpc>
              <a:buNone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00" y="836712"/>
            <a:ext cx="7416000" cy="370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136449" y="5013176"/>
            <a:ext cx="9784087" cy="12698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ink per 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visitare </a:t>
            </a:r>
            <a:r>
              <a:rPr 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online la mostra descrittiva 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sui miracoli </a:t>
            </a:r>
            <a:r>
              <a:rPr 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eucaristici con video realizzata dal giovane Carlo:  </a:t>
            </a:r>
            <a:r>
              <a:rPr lang="it-IT" sz="2200" u="sng" dirty="0">
                <a:hlinkClick r:id="rId4"/>
              </a:rPr>
              <a:t>http://www.miracolieucaristici.org </a:t>
            </a:r>
          </a:p>
          <a:p>
            <a:pPr indent="196850">
              <a:lnSpc>
                <a:spcPct val="150000"/>
              </a:lnSpc>
            </a:pP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 b="12200"/>
          <a:stretch/>
        </p:blipFill>
        <p:spPr>
          <a:xfrm>
            <a:off x="2356358" y="206944"/>
            <a:ext cx="7479285" cy="4572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07368" y="404664"/>
            <a:ext cx="266429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I pannelli in esposizione della mostra </a:t>
            </a:r>
            <a:endParaRPr lang="it-IT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sui miracoli eucaristici. 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7358" y="303498"/>
            <a:ext cx="11557284" cy="6251004"/>
          </a:xfrm>
        </p:spPr>
        <p:txBody>
          <a:bodyPr>
            <a:noAutofit/>
          </a:bodyPr>
          <a:lstStyle/>
          <a:p>
            <a:pPr marL="0" indent="196850">
              <a:lnSpc>
                <a:spcPct val="150000"/>
              </a:lnSpc>
              <a:buNone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Nel 2006 si ammalò improvvisamente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 leucemia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fulminante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a causa della quale morì il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12 ottobre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in soli tre giorni, presso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l’ospedale San Gerardo di Monza.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Carlo, consapevole della sua imminente morte, assicura la madre che gli manderà molti segni dopo la sua morte e offre le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sue sofferenze per il Papa e per la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Chiesa!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Testimonia la Madre Antonia: «Pochi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giorni dopo il funerale, all’alba fui svegliata da una voce: “Testamento”. Frugai in camera sua, pensavo di trovarvi uno scritto. Nulla. Accesi il pc, lo strumento che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lui preferiva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 Sul desktop c’era un filmato brevissimo che si era girato da solo ad Assisi tre mesi prima: 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Quando peserò 70 chili, sono destinato a morire”. E guardava spensierato il cielo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». In un altro filmato appare la sua consapevolezza della imminente morte.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2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415360" y="404664"/>
            <a:ext cx="936128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 smtClean="0">
                <a:solidFill>
                  <a:srgbClr val="00B050"/>
                </a:solidFill>
                <a:latin typeface="Roboto"/>
              </a:rPr>
              <a:t>07 -</a:t>
            </a:r>
            <a:r>
              <a:rPr lang="it-IT" sz="2800" dirty="0" smtClean="0">
                <a:solidFill>
                  <a:srgbClr val="00B050"/>
                </a:solidFill>
                <a:latin typeface="Roboto"/>
              </a:rPr>
              <a:t> </a:t>
            </a:r>
            <a:r>
              <a:rPr lang="it-IT" sz="2800" dirty="0" smtClean="0">
                <a:latin typeface="Roboto"/>
              </a:rPr>
              <a:t>Carlo </a:t>
            </a:r>
            <a:r>
              <a:rPr lang="it-IT" sz="2800" dirty="0">
                <a:latin typeface="Roboto"/>
              </a:rPr>
              <a:t>Acutis si predice la sua </a:t>
            </a:r>
            <a:r>
              <a:rPr lang="it-IT" sz="2800" dirty="0" smtClean="0">
                <a:latin typeface="Roboto"/>
              </a:rPr>
              <a:t>morte pochi mesi prima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latin typeface="Roboto"/>
              </a:rPr>
              <a:t>vedi link </a:t>
            </a:r>
            <a:r>
              <a:rPr lang="it-IT" sz="2800" b="1" dirty="0" smtClean="0">
                <a:solidFill>
                  <a:srgbClr val="00B050"/>
                </a:solidFill>
                <a:latin typeface="Roboto"/>
              </a:rPr>
              <a:t>min. 2,26</a:t>
            </a:r>
          </a:p>
          <a:p>
            <a:pPr algn="ctr">
              <a:lnSpc>
                <a:spcPct val="150000"/>
              </a:lnSpc>
            </a:pPr>
            <a:r>
              <a:rPr lang="it-IT" sz="2800" dirty="0">
                <a:latin typeface="Roboto"/>
                <a:hlinkClick r:id="rId2"/>
              </a:rPr>
              <a:t>https://www.youtube.com/watch?v=_</a:t>
            </a:r>
            <a:r>
              <a:rPr lang="it-IT" sz="2800" dirty="0" smtClean="0">
                <a:latin typeface="Roboto"/>
                <a:hlinkClick r:id="rId2"/>
              </a:rPr>
              <a:t>dkDKu_yOls</a:t>
            </a:r>
            <a:r>
              <a:rPr lang="it-IT" sz="2800" dirty="0" smtClean="0">
                <a:latin typeface="Roboto"/>
              </a:rPr>
              <a:t> </a:t>
            </a:r>
            <a:endParaRPr lang="it-IT" sz="2800" b="0" i="0" dirty="0">
              <a:effectLst/>
              <a:latin typeface="Roboto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03" y="2564904"/>
            <a:ext cx="5088000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5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71364" y="980728"/>
            <a:ext cx="11449272" cy="49090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Link da visitare su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youtube dedicati a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arlo Acutis </a:t>
            </a:r>
          </a:p>
          <a:p>
            <a:endParaRPr lang="it-IT" dirty="0"/>
          </a:p>
          <a:p>
            <a:pPr>
              <a:lnSpc>
                <a:spcPct val="150000"/>
              </a:lnSpc>
            </a:pPr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08 -  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fatti sulla vita di Carlo Acutis durata min. </a:t>
            </a:r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5,46  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://www.youtube.com/watch?v=XW-iqfqOhc4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Carlo Acutis  durata min.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23,45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www.youtube.com/watch?v=ThyL1aTyatc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it-IT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Carlo Acutis Missionario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30,36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https://www.youtube.com/watch?v=3aiSnxS17uY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Viaggiando con Carlo min.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18,44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www.youtube.com/watch?v=HCjVh-Q8CS0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Mirella vicina di casa di Carlo min. </a:t>
            </a:r>
            <a:r>
              <a:rPr lang="it-IT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,41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://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www.youtube.com/watch?v=hDK0pgCoxq8&amp;feature=youtu.be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Da leggere  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www.corriere.it/cronache/20_settembre_04/antonia-salzano-primogenito-15-anni-colpito-leucemia-fulminantemori-72-ore-mi-disse-ti-daro-molti-segni-sarai-nuovo-mamma-62d3521c-eee4-11ea-9589-37746edd34df.shtml</a:t>
            </a:r>
            <a:endParaRPr lang="it-I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5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23392" y="431257"/>
            <a:ext cx="10945216" cy="599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6850">
              <a:lnSpc>
                <a:spcPct val="150000"/>
              </a:lnSpc>
              <a:spcBef>
                <a:spcPct val="20000"/>
              </a:spcBef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 sepolto,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secondo il suo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desiderio,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nel cimitero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 Assisi, dove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rimase fino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 6 aprile 2019 quando avvenne la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traslazione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nel Santuario di Assisi della Spogliazione, l’antica cattedrale vescovile dove la tradizione narra che San Francesco si spogliò per vivere la povertà estrema evangelica.</a:t>
            </a:r>
          </a:p>
          <a:p>
            <a:pPr indent="196850">
              <a:lnSpc>
                <a:spcPct val="150000"/>
              </a:lnSpc>
              <a:spcBef>
                <a:spcPct val="20000"/>
              </a:spcBef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Oggi ci sono più di 200 siti e blog che parlano di lui in diverse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lingue.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Le storie di conversione legate a lui, avvenute dopo la sua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morte. I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genitori ricevono lettere e richieste di preghiera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ogni parte del mondo,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 di ringraziamento per le «Grazie» ricevute.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9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3800"/>
          <a:stretch/>
        </p:blipFill>
        <p:spPr>
          <a:xfrm>
            <a:off x="2063552" y="130324"/>
            <a:ext cx="8534634" cy="6597352"/>
          </a:xfrm>
          <a:prstGeom prst="rect">
            <a:avLst/>
          </a:prstGeom>
        </p:spPr>
      </p:pic>
      <p:cxnSp>
        <p:nvCxnSpPr>
          <p:cNvPr id="4" name="Connettore diritto 3"/>
          <p:cNvCxnSpPr/>
          <p:nvPr/>
        </p:nvCxnSpPr>
        <p:spPr>
          <a:xfrm>
            <a:off x="6312024" y="5877272"/>
            <a:ext cx="3960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/>
          <p:cNvCxnSpPr/>
          <p:nvPr/>
        </p:nvCxnSpPr>
        <p:spPr>
          <a:xfrm>
            <a:off x="2711624" y="6093296"/>
            <a:ext cx="3744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4799856" y="6381328"/>
            <a:ext cx="2232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60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" r="2932" b="6776"/>
          <a:stretch/>
        </p:blipFill>
        <p:spPr>
          <a:xfrm>
            <a:off x="1214266" y="368660"/>
            <a:ext cx="976346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372981"/>
            <a:ext cx="3398406" cy="6120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98602" y="404664"/>
            <a:ext cx="810597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traslazione del 6 aprile 2019  </a:t>
            </a:r>
            <a:r>
              <a:rPr lang="it-IT" sz="2800" b="1" dirty="0" smtClean="0">
                <a:solidFill>
                  <a:srgbClr val="00B050"/>
                </a:solidFill>
              </a:rPr>
              <a:t>min.  2,43 </a:t>
            </a:r>
            <a:r>
              <a:rPr lang="it-IT" sz="2400" dirty="0" smtClean="0">
                <a:hlinkClick r:id="rId4"/>
              </a:rPr>
              <a:t>https</a:t>
            </a:r>
            <a:r>
              <a:rPr lang="it-IT" sz="2400" dirty="0">
                <a:hlinkClick r:id="rId4"/>
              </a:rPr>
              <a:t>://</a:t>
            </a:r>
            <a:r>
              <a:rPr lang="it-IT" sz="2400" dirty="0" smtClean="0">
                <a:hlinkClick r:id="rId4"/>
              </a:rPr>
              <a:t>www.youtube.com/watch?v=YCN73qET1dA</a:t>
            </a:r>
            <a:r>
              <a:rPr lang="it-IT" sz="2400" dirty="0" smtClean="0"/>
              <a:t>   </a:t>
            </a:r>
          </a:p>
          <a:p>
            <a:r>
              <a:rPr lang="it-IT" sz="2800" dirty="0" smtClean="0"/>
              <a:t>          </a:t>
            </a:r>
            <a:endParaRPr lang="it-IT" sz="28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2" y="2636912"/>
            <a:ext cx="3841844" cy="288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77" y="2623362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4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3110" y="703409"/>
            <a:ext cx="11525780" cy="5451183"/>
          </a:xfrm>
        </p:spPr>
        <p:txBody>
          <a:bodyPr>
            <a:noAutofit/>
          </a:bodyPr>
          <a:lstStyle/>
          <a:p>
            <a:pPr marL="0" indent="196850">
              <a:lnSpc>
                <a:spcPct val="150000"/>
              </a:lnSpc>
              <a:spcBef>
                <a:spcPts val="1800"/>
              </a:spcBef>
              <a:buNone/>
            </a:pP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it-IT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maggio 1991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, dopo solo due settimane dalla nascita, il piccolo Carlo riceve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a Londra il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battesimo e il bimbo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venne chiamato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 il nome del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nonno paterno che è il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«proprietario»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di Vittoria Assicurazioni. </a:t>
            </a: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Andrea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Acutis, in procinto di entrare nella dirigenza di Vittoria Assicurazioni, si trasferì con la famiglia a </a:t>
            </a:r>
            <a:r>
              <a:rPr lang="it-IT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Milano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 a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settembre dello stesso anno 1991,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dove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il giovane Carlo frequentò la scuola elementare e media presso le suore Marcelline, la parrocchia presso la chiesa di Santa Maria Segreta </a:t>
            </a:r>
            <a:endParaRPr lang="it-IT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liceo classico </a:t>
            </a: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presso l’Istituto Leone XIII gestito dai Gesuiti.    </a:t>
            </a:r>
          </a:p>
        </p:txBody>
      </p:sp>
    </p:spTree>
    <p:extLst>
      <p:ext uri="{BB962C8B-B14F-4D97-AF65-F5344CB8AC3E}">
        <p14:creationId xmlns:p14="http://schemas.microsoft.com/office/powerpoint/2010/main" val="302796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16560"/>
            <a:ext cx="2619375" cy="30384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29" y="316560"/>
            <a:ext cx="4488784" cy="288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/>
          <a:stretch/>
        </p:blipFill>
        <p:spPr>
          <a:xfrm>
            <a:off x="3045606" y="582961"/>
            <a:ext cx="4232720" cy="2628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6" y="3645024"/>
            <a:ext cx="5120000" cy="288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483024"/>
            <a:ext cx="5696000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7368" y="259286"/>
            <a:ext cx="11377264" cy="6334042"/>
          </a:xfrm>
          <a:prstGeom prst="rect">
            <a:avLst/>
          </a:prstGeom>
          <a:solidFill>
            <a:srgbClr val="FEFED6"/>
          </a:solidFill>
        </p:spPr>
        <p:txBody>
          <a:bodyPr wrap="square">
            <a:spAutoFit/>
          </a:bodyPr>
          <a:lstStyle/>
          <a:p>
            <a:pPr indent="196850">
              <a:lnSpc>
                <a:spcPct val="150000"/>
              </a:lnSpc>
              <a:spcBef>
                <a:spcPct val="20000"/>
              </a:spcBef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Ai fini della beatificazione che è l'atto mediante il quale la Chiesa riconosce una persona defunta in Paradiso e la conseguente capacità di intercedere a favore di fedeli che lo pregano, si ritiene necessario un miracolo scientificamente approvato.  </a:t>
            </a:r>
          </a:p>
          <a:p>
            <a:pPr indent="196850">
              <a:lnSpc>
                <a:spcPct val="150000"/>
              </a:lnSpc>
              <a:spcBef>
                <a:spcPct val="20000"/>
              </a:spcBef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Nel caso di Carlo Acutis,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fra le numerose «grazie» ricevute, il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processo di beatificazione ha ritenuto miracolosa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solo la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guarigione di Matheus, un bambino brasiliano di sei anni affetto da una grave malformazione del pancreas che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destinava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alla morte. </a:t>
            </a:r>
          </a:p>
          <a:p>
            <a:pPr indent="196850">
              <a:lnSpc>
                <a:spcPct val="150000"/>
              </a:lnSpc>
              <a:spcBef>
                <a:spcPct val="20000"/>
              </a:spcBef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Il 12 ottobre 2010, nella sua chiesa brasiliana era in corso la benedizione con una reliquia di Carlo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Acutis. Matheus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quando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fu il suo turno di toccare la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reliquia, chiese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la Grazia di guarire. Da quel momento guarì immediatamente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36336" y="260648"/>
            <a:ext cx="83193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Matheus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bambino brasiliano 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guarito per intercessione di Carlo Acutis  </a:t>
            </a:r>
            <a:endParaRPr lang="it-IT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052736"/>
            <a:ext cx="4762500" cy="3683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988840"/>
            <a:ext cx="64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9356" y="711333"/>
            <a:ext cx="11593288" cy="5435334"/>
          </a:xfrm>
          <a:prstGeom prst="rect">
            <a:avLst/>
          </a:prstGeom>
          <a:solidFill>
            <a:srgbClr val="FEFED6"/>
          </a:solidFill>
        </p:spPr>
        <p:txBody>
          <a:bodyPr wrap="square">
            <a:spAutoFit/>
          </a:bodyPr>
          <a:lstStyle/>
          <a:p>
            <a:pPr indent="196850">
              <a:lnSpc>
                <a:spcPct val="150000"/>
              </a:lnSpc>
              <a:spcBef>
                <a:spcPct val="20000"/>
              </a:spcBef>
            </a:pP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febbraio 2011, il bambino fu sottoposto a una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serie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di esami, dai quali risultò che la malattia era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totalmente scomparsa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e il suo pancreas era tornato normale. </a:t>
            </a:r>
            <a:endParaRPr lang="it-IT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96850">
              <a:lnSpc>
                <a:spcPct val="150000"/>
              </a:lnSpc>
              <a:spcBef>
                <a:spcPct val="20000"/>
              </a:spcBef>
            </a:pP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guarigione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«istantanea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, completa e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duratura»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è stata ritenuta inspiegabile per la scienza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96850">
              <a:lnSpc>
                <a:spcPct val="150000"/>
              </a:lnSpc>
              <a:spcBef>
                <a:spcPct val="20000"/>
              </a:spcBef>
            </a:pP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Dopo la beatificazione si aspetta un periodo per analizzare i successivi «miracoli» per poi procedere alla canonizzazione, ossia il momento in cui il beato è proclamato Santo nella Chiesa Universale.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8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68" y="315000"/>
            <a:ext cx="9164065" cy="62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24" y="297000"/>
            <a:ext cx="7288132" cy="6264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772816"/>
            <a:ext cx="3604518" cy="4320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07368" y="445314"/>
            <a:ext cx="4463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Carlo Acutis da bimbo con la mamma Antonia</a:t>
            </a:r>
          </a:p>
        </p:txBody>
      </p:sp>
    </p:spTree>
    <p:extLst>
      <p:ext uri="{BB962C8B-B14F-4D97-AF65-F5344CB8AC3E}">
        <p14:creationId xmlns:p14="http://schemas.microsoft.com/office/powerpoint/2010/main" val="8407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04664"/>
            <a:ext cx="6565187" cy="601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680176" y="908720"/>
            <a:ext cx="4041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Carlo Acutis da bimbo con </a:t>
            </a:r>
            <a:r>
              <a:rPr lang="it-IT" dirty="0" smtClean="0"/>
              <a:t>il papà Andrea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3874271"/>
            <a:ext cx="257673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423000"/>
            <a:ext cx="6012000" cy="601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r="34383"/>
          <a:stretch/>
        </p:blipFill>
        <p:spPr>
          <a:xfrm>
            <a:off x="695400" y="1449000"/>
            <a:ext cx="403194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858355" y="836712"/>
            <a:ext cx="5832648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il domestico della famiglia Acutis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l’indù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Rajesh 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Mohur,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dopo aver conosciuto Carlo fin da piccolo,</a:t>
            </a:r>
          </a:p>
          <a:p>
            <a:pPr algn="ctr">
              <a:lnSpc>
                <a:spcPct val="150000"/>
              </a:lnSpc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è convertito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cattolicesimo.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/>
          <a:stretch/>
        </p:blipFill>
        <p:spPr>
          <a:xfrm>
            <a:off x="191344" y="369000"/>
            <a:ext cx="5413151" cy="61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78" y="3537172"/>
            <a:ext cx="6204185" cy="2880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8117391" y="3850015"/>
            <a:ext cx="162095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Rajesh Mohur</a:t>
            </a:r>
          </a:p>
        </p:txBody>
      </p:sp>
      <p:sp>
        <p:nvSpPr>
          <p:cNvPr id="9" name="Rettangolo 8"/>
          <p:cNvSpPr/>
          <p:nvPr/>
        </p:nvSpPr>
        <p:spPr>
          <a:xfrm>
            <a:off x="3863752" y="3573016"/>
            <a:ext cx="1138453" cy="27699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Rajesh Mohur</a:t>
            </a:r>
          </a:p>
        </p:txBody>
      </p:sp>
      <p:sp>
        <p:nvSpPr>
          <p:cNvPr id="2" name="Rettangolo 1"/>
          <p:cNvSpPr/>
          <p:nvPr/>
        </p:nvSpPr>
        <p:spPr>
          <a:xfrm>
            <a:off x="191344" y="3294276"/>
            <a:ext cx="5413151" cy="2067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495600" y="3429000"/>
            <a:ext cx="216024" cy="30963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19336" y="3429000"/>
            <a:ext cx="2376264" cy="32403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2567608" y="3488169"/>
            <a:ext cx="3108895" cy="32403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37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0070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5558408" cy="1143000"/>
          </a:xfrm>
        </p:spPr>
        <p:txBody>
          <a:bodyPr/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 consigli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arlo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carlo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963" y="4005064"/>
            <a:ext cx="3247721" cy="2438401"/>
          </a:xfrm>
          <a:prstGeom prst="rect">
            <a:avLst/>
          </a:prstGeom>
        </p:spPr>
      </p:pic>
      <p:sp>
        <p:nvSpPr>
          <p:cNvPr id="6" name="Fumetto 3 5"/>
          <p:cNvSpPr/>
          <p:nvPr/>
        </p:nvSpPr>
        <p:spPr>
          <a:xfrm>
            <a:off x="4583832" y="1052736"/>
            <a:ext cx="7416824" cy="3096343"/>
          </a:xfrm>
          <a:prstGeom prst="wedgeEllipseCallout">
            <a:avLst>
              <a:gd name="adj1" fmla="val -52880"/>
              <a:gd name="adj2" fmla="val 701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TRISTEZZA</a:t>
            </a: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lo sguardo rivolto verso se stessi…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FELICITÀ</a:t>
            </a: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lo sguardo rivolto verso </a:t>
            </a: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Dio.</a:t>
            </a:r>
            <a:endParaRPr lang="it-IT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7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EFED6"/>
            </a:gs>
            <a:gs pos="100000">
              <a:srgbClr val="00206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96" y="980728"/>
            <a:ext cx="8598009" cy="5760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361213" y="332656"/>
            <a:ext cx="546957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Mamma Antonia con il piccolo Carlo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0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862012"/>
            <a:ext cx="1048702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5558408" cy="1143000"/>
          </a:xfrm>
        </p:spPr>
        <p:txBody>
          <a:bodyPr/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 consigli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arlo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carlo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408" y="4077072"/>
            <a:ext cx="3247721" cy="2438401"/>
          </a:xfrm>
          <a:prstGeom prst="rect">
            <a:avLst/>
          </a:prstGeom>
        </p:spPr>
      </p:pic>
      <p:sp>
        <p:nvSpPr>
          <p:cNvPr id="6" name="Fumetto 3 5"/>
          <p:cNvSpPr/>
          <p:nvPr/>
        </p:nvSpPr>
        <p:spPr>
          <a:xfrm>
            <a:off x="4367809" y="1220123"/>
            <a:ext cx="7632848" cy="2643206"/>
          </a:xfrm>
          <a:prstGeom prst="wedgeEllipseCallout">
            <a:avLst>
              <a:gd name="adj1" fmla="val -66085"/>
              <a:gd name="adj2" fmla="val 967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in tutto quello che vorresti </a:t>
            </a: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imparare 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fare, ti </a:t>
            </a:r>
            <a:r>
              <a:rPr lang="it-IT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IMPEGNERAI</a:t>
            </a:r>
            <a:r>
              <a:rPr lang="it-IT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ti farai aiutare da </a:t>
            </a: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Gesù 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allora starai certo che lo farai sempre </a:t>
            </a:r>
            <a:r>
              <a:rPr lang="it-IT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bene.</a:t>
            </a:r>
            <a:endParaRPr lang="it-IT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5558408" cy="1143000"/>
          </a:xfrm>
        </p:spPr>
        <p:txBody>
          <a:bodyPr/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 consigli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arlo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metto 3 5"/>
          <p:cNvSpPr/>
          <p:nvPr/>
        </p:nvSpPr>
        <p:spPr>
          <a:xfrm>
            <a:off x="5159896" y="1124744"/>
            <a:ext cx="6354023" cy="2643206"/>
          </a:xfrm>
          <a:prstGeom prst="wedgeEllipseCallout">
            <a:avLst>
              <a:gd name="adj1" fmla="val -66085"/>
              <a:gd name="adj2" fmla="val 967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Più </a:t>
            </a: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eucaristie </a:t>
            </a: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riceveremo </a:t>
            </a:r>
            <a:endParaRPr lang="it-IT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più diventeremo </a:t>
            </a: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simili </a:t>
            </a: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Gesù</a:t>
            </a:r>
          </a:p>
        </p:txBody>
      </p:sp>
      <p:pic>
        <p:nvPicPr>
          <p:cNvPr id="7" name="Immagine 6" descr="carlo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408" y="4077072"/>
            <a:ext cx="3247721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rgbClr val="00206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5558408" cy="1143000"/>
          </a:xfrm>
        </p:spPr>
        <p:txBody>
          <a:bodyPr/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 consigli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arlo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carlo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408" y="4077072"/>
            <a:ext cx="3247721" cy="2438401"/>
          </a:xfrm>
          <a:prstGeom prst="rect">
            <a:avLst/>
          </a:prstGeom>
        </p:spPr>
      </p:pic>
      <p:sp>
        <p:nvSpPr>
          <p:cNvPr id="6" name="Fumetto 3 5"/>
          <p:cNvSpPr/>
          <p:nvPr/>
        </p:nvSpPr>
        <p:spPr>
          <a:xfrm>
            <a:off x="6240016" y="1124744"/>
            <a:ext cx="5026769" cy="2643206"/>
          </a:xfrm>
          <a:prstGeom prst="wedgeEllipseCallout">
            <a:avLst>
              <a:gd name="adj1" fmla="val -105590"/>
              <a:gd name="adj2" fmla="val 792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nostra meta è l</a:t>
            </a:r>
            <a:r>
              <a:rPr lang="it-IT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’INFINITO</a:t>
            </a:r>
            <a:r>
              <a:rPr lang="it-IT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il </a:t>
            </a:r>
            <a:r>
              <a:rPr lang="it-IT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FINITO.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1768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5558408" cy="1143000"/>
          </a:xfrm>
        </p:spPr>
        <p:txBody>
          <a:bodyPr/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 consigli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arlo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autostrada cie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1984" y="4293096"/>
            <a:ext cx="5952071" cy="2304000"/>
          </a:xfrm>
          <a:prstGeom prst="rect">
            <a:avLst/>
          </a:prstGeom>
        </p:spPr>
      </p:pic>
      <p:pic>
        <p:nvPicPr>
          <p:cNvPr id="9" name="Immagine 8" descr="carlo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408" y="4077072"/>
            <a:ext cx="3247721" cy="2438401"/>
          </a:xfrm>
          <a:prstGeom prst="rect">
            <a:avLst/>
          </a:prstGeom>
        </p:spPr>
      </p:pic>
      <p:sp>
        <p:nvSpPr>
          <p:cNvPr id="10" name="Fumetto 3 9"/>
          <p:cNvSpPr/>
          <p:nvPr/>
        </p:nvSpPr>
        <p:spPr>
          <a:xfrm>
            <a:off x="4807217" y="1220123"/>
            <a:ext cx="7193439" cy="2643206"/>
          </a:xfrm>
          <a:prstGeom prst="wedgeEllipseCallout">
            <a:avLst>
              <a:gd name="adj1" fmla="val -66085"/>
              <a:gd name="adj2" fmla="val 967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it-IT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EUCARISTIA</a:t>
            </a: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l’</a:t>
            </a:r>
            <a:r>
              <a:rPr lang="it-IT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AUTOSTRADA</a:t>
            </a: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il «Cielo».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12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81" y="441000"/>
            <a:ext cx="7981439" cy="59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3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2201"/>
          <a:stretch/>
        </p:blipFill>
        <p:spPr>
          <a:xfrm>
            <a:off x="1048309" y="567000"/>
            <a:ext cx="10095382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0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80"/>
          <a:stretch/>
        </p:blipFill>
        <p:spPr>
          <a:xfrm>
            <a:off x="479376" y="692696"/>
            <a:ext cx="4365430" cy="576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248596"/>
            <a:ext cx="4876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5558408" cy="1143000"/>
          </a:xfrm>
        </p:spPr>
        <p:txBody>
          <a:bodyPr/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 consigli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arlo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8" y="3573016"/>
            <a:ext cx="2931608" cy="306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884100" y="5103016"/>
            <a:ext cx="796243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Quali sono le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«fotocopie»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che si riferisce Carlo?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metto 3 6"/>
          <p:cNvSpPr/>
          <p:nvPr/>
        </p:nvSpPr>
        <p:spPr>
          <a:xfrm>
            <a:off x="2711624" y="1191349"/>
            <a:ext cx="9148232" cy="2643206"/>
          </a:xfrm>
          <a:prstGeom prst="wedgeEllipseCallout">
            <a:avLst>
              <a:gd name="adj1" fmla="val -43377"/>
              <a:gd name="adj2" fmla="val 745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Tutti nascono come </a:t>
            </a:r>
            <a:r>
              <a:rPr lang="it-IT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originali</a:t>
            </a:r>
            <a:r>
              <a:rPr lang="it-IT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 molti muoiono come </a:t>
            </a:r>
            <a:r>
              <a:rPr lang="it-IT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«fotocopie».</a:t>
            </a:r>
            <a:endParaRPr lang="it-IT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6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5558408" cy="1143000"/>
          </a:xfrm>
        </p:spPr>
        <p:txBody>
          <a:bodyPr/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 consigli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arlo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carlo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963" y="4016791"/>
            <a:ext cx="3247721" cy="2438401"/>
          </a:xfrm>
          <a:prstGeom prst="rect">
            <a:avLst/>
          </a:prstGeom>
        </p:spPr>
      </p:pic>
      <p:sp>
        <p:nvSpPr>
          <p:cNvPr id="6" name="Fumetto 3 5"/>
          <p:cNvSpPr/>
          <p:nvPr/>
        </p:nvSpPr>
        <p:spPr>
          <a:xfrm>
            <a:off x="5092709" y="980728"/>
            <a:ext cx="6624736" cy="2643206"/>
          </a:xfrm>
          <a:prstGeom prst="wedgeEllipseCallout">
            <a:avLst>
              <a:gd name="adj1" fmla="val -76615"/>
              <a:gd name="adj2" fmla="val 7926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io, ma Dio</a:t>
            </a:r>
            <a:endParaRPr lang="it-IT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439816" y="4509120"/>
            <a:ext cx="7436037" cy="16158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 smtClean="0">
                <a:solidFill>
                  <a:srgbClr val="00B050"/>
                </a:solidFill>
                <a:latin typeface="Roboto"/>
              </a:rPr>
              <a:t>14 – </a:t>
            </a:r>
            <a:r>
              <a:rPr lang="it-IT" sz="2400" b="1" dirty="0">
                <a:latin typeface="Roboto"/>
              </a:rPr>
              <a:t>«</a:t>
            </a:r>
            <a:r>
              <a:rPr lang="it-IT" sz="2400" b="1" dirty="0" smtClean="0">
                <a:latin typeface="Roboto"/>
              </a:rPr>
              <a:t>Non </a:t>
            </a:r>
            <a:r>
              <a:rPr lang="it-IT" sz="2400" b="1" dirty="0">
                <a:latin typeface="Roboto"/>
              </a:rPr>
              <a:t>io ma </a:t>
            </a:r>
            <a:r>
              <a:rPr lang="it-IT" sz="2400" b="1" dirty="0" smtClean="0">
                <a:latin typeface="Roboto"/>
              </a:rPr>
              <a:t>Dio» </a:t>
            </a:r>
            <a:r>
              <a:rPr lang="it-IT" sz="2400" dirty="0" smtClean="0">
                <a:latin typeface="Roboto"/>
              </a:rPr>
              <a:t>Canzone con video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latin typeface="Roboto"/>
              </a:rPr>
              <a:t>di Marco Mammoli dedicata a Carlo Acutis</a:t>
            </a:r>
            <a:r>
              <a:rPr lang="it-IT" sz="2400" dirty="0">
                <a:latin typeface="Roboto"/>
              </a:rPr>
              <a:t> </a:t>
            </a:r>
            <a:r>
              <a:rPr lang="it-IT" sz="2400" b="1" dirty="0" smtClean="0">
                <a:solidFill>
                  <a:srgbClr val="00B050"/>
                </a:solidFill>
                <a:latin typeface="Roboto"/>
              </a:rPr>
              <a:t>min</a:t>
            </a:r>
            <a:r>
              <a:rPr lang="it-IT" sz="2400" b="1" dirty="0">
                <a:solidFill>
                  <a:srgbClr val="00B050"/>
                </a:solidFill>
                <a:latin typeface="Roboto"/>
              </a:rPr>
              <a:t>. 5,11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Roboto"/>
              </a:rPr>
              <a:t> </a:t>
            </a:r>
            <a:r>
              <a:rPr lang="it-IT" dirty="0">
                <a:latin typeface="Roboto"/>
                <a:hlinkClick r:id="rId4"/>
              </a:rPr>
              <a:t>https://</a:t>
            </a:r>
            <a:r>
              <a:rPr lang="it-IT" dirty="0" smtClean="0">
                <a:latin typeface="Roboto"/>
                <a:hlinkClick r:id="rId4"/>
              </a:rPr>
              <a:t>www.youtube.com/watch?v=D7Zeb229qn8</a:t>
            </a:r>
            <a:r>
              <a:rPr lang="it-IT" dirty="0" smtClean="0">
                <a:latin typeface="Roboto"/>
              </a:rPr>
              <a:t> </a:t>
            </a:r>
            <a:endParaRPr lang="it-IT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2898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40" y="387000"/>
            <a:ext cx="7055121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5558408" cy="1143000"/>
          </a:xfrm>
        </p:spPr>
        <p:txBody>
          <a:bodyPr/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 consigli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arlo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carlo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352" y="4005064"/>
            <a:ext cx="3247721" cy="2438401"/>
          </a:xfrm>
          <a:prstGeom prst="rect">
            <a:avLst/>
          </a:prstGeom>
        </p:spPr>
      </p:pic>
      <p:sp>
        <p:nvSpPr>
          <p:cNvPr id="6" name="Fumetto 3 5"/>
          <p:cNvSpPr/>
          <p:nvPr/>
        </p:nvSpPr>
        <p:spPr>
          <a:xfrm>
            <a:off x="4079776" y="1220122"/>
            <a:ext cx="7920881" cy="3505022"/>
          </a:xfrm>
          <a:prstGeom prst="wedgeEllipseCallout">
            <a:avLst>
              <a:gd name="adj1" fmla="val -68650"/>
              <a:gd name="adj2" fmla="val 585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</a:t>
            </a: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uomini, si preoccupano tanto della </a:t>
            </a:r>
            <a:r>
              <a:rPr lang="it-IT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bellezza</a:t>
            </a: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proprio corpo </a:t>
            </a:r>
          </a:p>
          <a:p>
            <a:pPr>
              <a:lnSpc>
                <a:spcPct val="150000"/>
              </a:lnSpc>
            </a:pP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si preoccupano invece </a:t>
            </a:r>
            <a:endParaRPr lang="it-IT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 </a:t>
            </a: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bellezze della propria anima.</a:t>
            </a:r>
          </a:p>
        </p:txBody>
      </p:sp>
    </p:spTree>
    <p:extLst>
      <p:ext uri="{BB962C8B-B14F-4D97-AF65-F5344CB8AC3E}">
        <p14:creationId xmlns:p14="http://schemas.microsoft.com/office/powerpoint/2010/main" val="266723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5558408" cy="1143000"/>
          </a:xfrm>
        </p:spPr>
        <p:txBody>
          <a:bodyPr/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 consigli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arlo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carlo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352" y="4005064"/>
            <a:ext cx="3247721" cy="2438401"/>
          </a:xfrm>
          <a:prstGeom prst="rect">
            <a:avLst/>
          </a:prstGeom>
        </p:spPr>
      </p:pic>
      <p:sp>
        <p:nvSpPr>
          <p:cNvPr id="6" name="Fumetto 3 5"/>
          <p:cNvSpPr/>
          <p:nvPr/>
        </p:nvSpPr>
        <p:spPr>
          <a:xfrm>
            <a:off x="3799105" y="1220123"/>
            <a:ext cx="8201552" cy="2643206"/>
          </a:xfrm>
          <a:prstGeom prst="wedgeEllipseCallout">
            <a:avLst>
              <a:gd name="adj1" fmla="val -66085"/>
              <a:gd name="adj2" fmla="val 967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meraviglioso perché tutti gli UOMINI sono chiamati ad essere, come Giovanni, discepoli </a:t>
            </a:r>
            <a:r>
              <a:rPr lang="it-IT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prediletti…</a:t>
            </a:r>
            <a:endParaRPr lang="it-IT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7" y="1340768"/>
            <a:ext cx="11299607" cy="507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90619" y="188640"/>
            <a:ext cx="9410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monumento sepolcrale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 il corpo di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arlo Acutis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traslato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nella basilica della Spogliazione ad Assisi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meta di numerosi pellegrini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3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00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6" y="3645024"/>
            <a:ext cx="4076700" cy="29337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92" y="2099506"/>
            <a:ext cx="5364235" cy="450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21" y="392408"/>
            <a:ext cx="4322688" cy="2880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972741" y="188640"/>
            <a:ext cx="7192738" cy="1846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Ottobre 2020: 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nella settimana della Beatificazione di Carlo </a:t>
            </a:r>
          </a:p>
          <a:p>
            <a:pPr algn="ctr">
              <a:lnSpc>
                <a:spcPct val="1500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vvenne l’esposizione del corpo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Vedi link di min.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1,37 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www.youtube.com/watch?v=c3nQHV5zV_U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4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15480" y="980728"/>
            <a:ext cx="10369152" cy="40626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Link Video sul giorno della Beatificazione di Carlo Acutis</a:t>
            </a:r>
          </a:p>
          <a:p>
            <a:pPr algn="ctr">
              <a:lnSpc>
                <a:spcPct val="150000"/>
              </a:lnSpc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- 16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vedi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link sulla Beatificazione in </a:t>
            </a:r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1,23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https://www.youtube.com/watch?v=-JKbyPa2tO8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it-IT" dirty="0" smtClean="0"/>
              <a:t>Carlo </a:t>
            </a:r>
            <a:r>
              <a:rPr lang="it-IT" dirty="0"/>
              <a:t>Acutis, il giovane di Dio - puntata di "A sua immagine" 1 novembre </a:t>
            </a:r>
            <a:r>
              <a:rPr lang="it-IT" dirty="0" smtClean="0"/>
              <a:t>2020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27,10  </a:t>
            </a:r>
            <a:r>
              <a:rPr lang="it-IT" dirty="0">
                <a:hlinkClick r:id="rId3"/>
              </a:rPr>
              <a:t>https://</a:t>
            </a:r>
            <a:r>
              <a:rPr lang="it-IT" dirty="0" smtClean="0">
                <a:hlinkClick r:id="rId3"/>
              </a:rPr>
              <a:t>www.youtube.com/watch?v=ovUOTaBE4l8</a:t>
            </a:r>
            <a:r>
              <a:rPr lang="it-IT" dirty="0" smtClean="0"/>
              <a:t> </a:t>
            </a:r>
            <a:endParaRPr lang="it-IT" dirty="0"/>
          </a:p>
          <a:p>
            <a:pPr>
              <a:lnSpc>
                <a:spcPct val="150000"/>
              </a:lnSpc>
            </a:pPr>
            <a:endParaRPr lang="it-IT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Un gruppo di giovani milanesi vanno ad Assisi alla beatificazione di Carlo Acutis 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8,10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www.youtube.com/watch?v=oOAz-Hk3m3M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2168855"/>
            <a:ext cx="6162590" cy="410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895136"/>
            <a:ext cx="5400000" cy="5400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735960" y="260648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10 ottobre 2020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Carlo Acutis nel giorno della sua beatificazione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nella Basilica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ad Assisi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0"/>
          <a:stretch/>
        </p:blipFill>
        <p:spPr>
          <a:xfrm>
            <a:off x="1524000" y="490364"/>
            <a:ext cx="91440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5762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11" y="908720"/>
            <a:ext cx="8555778" cy="568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13402" y="260648"/>
            <a:ext cx="10765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Le reliquie con il cuore incorrotto di Carlo Acutis portate in processione, dietro il padre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Andrea.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3362" y="303498"/>
            <a:ext cx="11485276" cy="6251004"/>
          </a:xfrm>
          <a:solidFill>
            <a:srgbClr val="FEFED6"/>
          </a:solidFill>
        </p:spPr>
        <p:txBody>
          <a:bodyPr>
            <a:noAutofit/>
          </a:bodyPr>
          <a:lstStyle/>
          <a:p>
            <a:pPr marL="0" indent="196850" algn="ctr">
              <a:lnSpc>
                <a:spcPct val="150000"/>
              </a:lnSpc>
              <a:buNone/>
            </a:pP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Miracolo eucaristico a Lanciano di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Chieti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 piccolo,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durante una vacanza con i genitori, rimase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molto impressionato della visita, a Lanciano in provincia di Chieti, del famoso miracolo eucaristico.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frate, mentre celebrava la messa, venne colto da forti dubbi di fede che nel vino e nell’eucaristia ci fosse realmente la presenza di Cristo con il suo sangue.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Dopo aver pronunciato le parole di consacrazione,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 l'ostia e il vino si sono trasformati in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carne 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sangue.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frate e i fedeli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presenti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chiesa rimasero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sconvolti e spaventati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dall’evento. 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 reliquie sono ancora oggi conservate presso la chiesa di San Francesco nel borgo suddetto.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4 marzo 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1971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furono eseguite le analisi scientifiche e fu presentato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uno studio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molto dettagliato.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88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04664"/>
            <a:ext cx="3512820" cy="50215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30" y="3573016"/>
            <a:ext cx="4536368" cy="298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32656"/>
            <a:ext cx="4525288" cy="298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237477" y="548680"/>
            <a:ext cx="25310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Dopo aver scoperto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lo stendardo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il cardinale celebrante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abbraccia i genitori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406464" y="116632"/>
            <a:ext cx="7379071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ottobre 2020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Carlo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Acutis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nel giorno della sua beatificazione nella basilica ad Assisi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988840"/>
            <a:ext cx="5440000" cy="3060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529109" y="5222163"/>
            <a:ext cx="5263044" cy="87203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Lo stendardo sull’altare con il volto di Carlo Acutis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dopo la proclamazione della sua beatificazione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974138"/>
            <a:ext cx="48768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55440" y="260648"/>
            <a:ext cx="1041648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 figlio mi disse in sogno</a:t>
            </a:r>
            <a:r>
              <a:rPr lang="it-IT" cap="all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it-IT" b="1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Sarai di nuovo mamma</a:t>
            </a:r>
            <a:r>
              <a:rPr lang="it-IT" cap="all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it-IT" cap="all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gemelli </a:t>
            </a:r>
            <a:r>
              <a:rPr lang="it-IT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Francesca </a:t>
            </a:r>
            <a:r>
              <a:rPr lang="it-IT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Michele </a:t>
            </a:r>
            <a:r>
              <a:rPr lang="it-IT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nati quattro anni dopo la morte del fratello </a:t>
            </a:r>
            <a:r>
              <a:rPr lang="it-IT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 Carlo.</a:t>
            </a:r>
            <a:endParaRPr lang="it-IT" i="0" dirty="0">
              <a:solidFill>
                <a:srgbClr val="28282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613" y="1412776"/>
            <a:ext cx="6642774" cy="432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545866" y="5877272"/>
            <a:ext cx="510026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genitori con i due fratellini gemelli</a:t>
            </a:r>
          </a:p>
          <a:p>
            <a:pPr algn="ctr">
              <a:lnSpc>
                <a:spcPct val="150000"/>
              </a:lnSpc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giorno della beatificazione di Carlo ad Assisi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0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10188" y1="27667" x2="0" y2="80222"/>
                        <a14:backgroundMark x1="625" y1="86222" x2="3063" y2="96667"/>
                        <a14:backgroundMark x1="2875" y1="85333" x2="2625" y2="86333"/>
                        <a14:backgroundMark x1="3250" y1="83778" x2="2938" y2="85222"/>
                        <a14:backgroundMark x1="1688" y1="82000" x2="1688" y2="82222"/>
                        <a14:backgroundMark x1="3063" y1="74667" x2="3063" y2="74667"/>
                        <a14:backgroundMark x1="2063" y1="77111" x2="2063" y2="7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700808"/>
            <a:ext cx="8448000" cy="475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83432" y="548680"/>
            <a:ext cx="1023177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maggio 2020: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ll’anniversario di quando Carlo avrebbe compiuto 29 anni 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 i due fratellini gemelli nati dopo la sua morte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2852936"/>
            <a:ext cx="5765125" cy="324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315580" y="360484"/>
            <a:ext cx="756084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Mercoledì 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17 marzo 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Papa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Francesco ha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benedetto la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statua del Beato Carlo Acutis, 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sarà collocata nell'orfanotrofio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Oasi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della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Pietà»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al Cairo.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17637" r="9393" b="15048"/>
          <a:stretch/>
        </p:blipFill>
        <p:spPr>
          <a:xfrm>
            <a:off x="191344" y="2348520"/>
            <a:ext cx="489654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79" y="189000"/>
            <a:ext cx="9717442" cy="648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719736" y="2276872"/>
            <a:ext cx="3168352" cy="33843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210642" y="692696"/>
            <a:ext cx="6186539" cy="13388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genitori mamma Antonia, papà Andrea, 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on la figlia Francesca, la statua del figlio Carlo,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Papa Francesco e il figlio Michele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500" y1="6296" x2="16944" y2="20463"/>
                        <a14:foregroundMark x1="19352" y1="6296" x2="13056" y2="12593"/>
                        <a14:foregroundMark x1="20926" y1="6667" x2="20000" y2="19259"/>
                        <a14:foregroundMark x1="8704" y1="23056" x2="8704" y2="23056"/>
                        <a14:foregroundMark x1="7778" y1="22685" x2="14074" y2="24259"/>
                        <a14:foregroundMark x1="27037" y1="6481" x2="37500" y2="14907"/>
                        <a14:foregroundMark x1="36389" y1="6296" x2="31944" y2="13148"/>
                        <a14:foregroundMark x1="59444" y1="28611" x2="68056" y2="45000"/>
                        <a14:foregroundMark x1="61389" y1="11481" x2="68611" y2="21389"/>
                        <a14:foregroundMark x1="70185" y1="7593" x2="63889" y2="19259"/>
                        <a14:foregroundMark x1="65370" y1="7407" x2="61944" y2="13519"/>
                        <a14:foregroundMark x1="81852" y1="6481" x2="91759" y2="17130"/>
                        <a14:foregroundMark x1="93426" y1="7593" x2="93889" y2="16389"/>
                        <a14:foregroundMark x1="82778" y1="27500" x2="93704" y2="32778"/>
                        <a14:foregroundMark x1="77407" y1="38333" x2="92870" y2="47130"/>
                        <a14:foregroundMark x1="93704" y1="38148" x2="88889" y2="45833"/>
                        <a14:foregroundMark x1="93704" y1="38519" x2="94259" y2="47500"/>
                        <a14:foregroundMark x1="78796" y1="58981" x2="92315" y2="67593"/>
                        <a14:foregroundMark x1="59259" y1="53056" x2="67500" y2="67778"/>
                        <a14:foregroundMark x1="70185" y1="53241" x2="59630" y2="68148"/>
                        <a14:foregroundMark x1="33889" y1="65278" x2="48241" y2="77685"/>
                        <a14:foregroundMark x1="33148" y1="78241" x2="38889" y2="75648"/>
                        <a14:foregroundMark x1="34074" y1="69722" x2="34444" y2="75000"/>
                        <a14:foregroundMark x1="11574" y1="77870" x2="20926" y2="91667"/>
                        <a14:foregroundMark x1="23611" y1="77500" x2="22037" y2="86481"/>
                        <a14:foregroundMark x1="31944" y1="92037" x2="34630" y2="92037"/>
                        <a14:foregroundMark x1="55463" y1="79074" x2="70185" y2="90278"/>
                        <a14:foregroundMark x1="71296" y1="78889" x2="54352" y2="90648"/>
                        <a14:foregroundMark x1="54167" y1="79444" x2="53981" y2="84907"/>
                        <a14:foregroundMark x1="78426" y1="83056" x2="91574" y2="89907"/>
                        <a14:foregroundMark x1="91389" y1="82870" x2="78796" y2="85556"/>
                        <a14:foregroundMark x1="19907" y1="67037" x2="19907" y2="69722"/>
                        <a14:foregroundMark x1="14815" y1="81667" x2="12685" y2="88796"/>
                        <a14:foregroundMark x1="28333" y1="21759" x2="36759" y2="35833"/>
                        <a14:foregroundMark x1="42685" y1="7407" x2="54722" y2="20463"/>
                        <a14:foregroundMark x1="7500" y1="30556" x2="19537" y2="46574"/>
                        <a14:foregroundMark x1="28148" y1="40833" x2="32778" y2="49259"/>
                        <a14:foregroundMark x1="16019" y1="56296" x2="18889" y2="57870"/>
                        <a14:foregroundMark x1="25648" y1="55556" x2="29444" y2="63426"/>
                        <a14:foregroundMark x1="25463" y1="55093" x2="25093" y2="58426"/>
                        <a14:foregroundMark x1="24630" y1="54907" x2="24630" y2="58519"/>
                        <a14:foregroundMark x1="31574" y1="55093" x2="31667" y2="59167"/>
                        <a14:foregroundMark x1="77685" y1="80741" x2="93981" y2="81111"/>
                        <a14:foregroundMark x1="87130" y1="58148" x2="93981" y2="60000"/>
                        <a14:foregroundMark x1="84167" y1="57870" x2="86574" y2="57870"/>
                        <a14:foregroundMark x1="94167" y1="48148" x2="93519" y2="49259"/>
                        <a14:foregroundMark x1="29722" y1="21944" x2="37685" y2="23241"/>
                        <a14:backgroundMark x1="23056" y1="50741" x2="23056" y2="56296"/>
                        <a14:backgroundMark x1="8148" y1="60370" x2="21111" y2="60278"/>
                        <a14:backgroundMark x1="26667" y1="54259" x2="32130" y2="54259"/>
                        <a14:backgroundMark x1="29167" y1="39537" x2="36204" y2="39167"/>
                        <a14:backgroundMark x1="44815" y1="41759" x2="48056" y2="41204"/>
                        <a14:backgroundMark x1="25093" y1="31481" x2="24537" y2="48889"/>
                        <a14:backgroundMark x1="50926" y1="24444" x2="50926" y2="24444"/>
                        <a14:backgroundMark x1="49167" y1="24259" x2="49167" y2="24259"/>
                        <a14:backgroundMark x1="39444" y1="5741" x2="41111" y2="23519"/>
                        <a14:backgroundMark x1="26204" y1="81759" x2="26204" y2="83056"/>
                        <a14:backgroundMark x1="25926" y1="83148" x2="25833" y2="94074"/>
                        <a14:backgroundMark x1="23889" y1="60278" x2="23889" y2="65833"/>
                        <a14:backgroundMark x1="31389" y1="20370" x2="33333" y2="20185"/>
                        <a14:backgroundMark x1="28704" y1="20463" x2="32222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3449" r="4587" b="6886"/>
          <a:stretch/>
        </p:blipFill>
        <p:spPr>
          <a:xfrm>
            <a:off x="335360" y="171000"/>
            <a:ext cx="6683075" cy="651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176120" y="659011"/>
            <a:ext cx="4824536" cy="55399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Carlo Acutis</a:t>
            </a:r>
            <a:r>
              <a:rPr lang="it-IT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era un ragazzo </a:t>
            </a:r>
          </a:p>
          <a:p>
            <a:pPr algn="ctr">
              <a:lnSpc>
                <a:spcPct val="150000"/>
              </a:lnSpc>
            </a:pPr>
            <a:r>
              <a:rPr lang="it-IT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come tutti gli altri.</a:t>
            </a:r>
          </a:p>
          <a:p>
            <a:pPr algn="ctr">
              <a:lnSpc>
                <a:spcPct val="150000"/>
              </a:lnSpc>
            </a:pPr>
            <a:r>
              <a:rPr lang="it-IT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 ha avuto paura </a:t>
            </a:r>
          </a:p>
          <a:p>
            <a:pPr algn="ctr">
              <a:lnSpc>
                <a:spcPct val="150000"/>
              </a:lnSpc>
            </a:pPr>
            <a:r>
              <a:rPr lang="it-IT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 andare contro corrente </a:t>
            </a:r>
          </a:p>
          <a:p>
            <a:pPr algn="ctr">
              <a:lnSpc>
                <a:spcPct val="150000"/>
              </a:lnSpc>
            </a:pPr>
            <a:r>
              <a:rPr lang="it-IT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 testimoniare la sua fede,</a:t>
            </a:r>
          </a:p>
          <a:p>
            <a:pPr algn="ctr">
              <a:lnSpc>
                <a:spcPct val="150000"/>
              </a:lnSpc>
            </a:pPr>
            <a:r>
              <a:rPr lang="it-IT" sz="27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sua GIOIA di VIVERE,</a:t>
            </a:r>
          </a:p>
          <a:p>
            <a:pPr algn="ctr">
              <a:lnSpc>
                <a:spcPct val="150000"/>
              </a:lnSpc>
            </a:pPr>
            <a:r>
              <a:rPr lang="it-IT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 Amare </a:t>
            </a:r>
          </a:p>
          <a:p>
            <a:pPr algn="ctr">
              <a:lnSpc>
                <a:spcPct val="150000"/>
              </a:lnSpc>
            </a:pPr>
            <a:r>
              <a:rPr lang="it-IT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di sentirsi amato da Dio.</a:t>
            </a:r>
          </a:p>
          <a:p>
            <a:pPr algn="ctr">
              <a:lnSpc>
                <a:spcPct val="150000"/>
              </a:lnSpc>
            </a:pPr>
            <a:endParaRPr lang="it-IT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30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47586C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59" y1="81412" x2="21630" y2="99529"/>
                        <a14:foregroundMark x1="3448" y1="73647" x2="44201" y2="95765"/>
                        <a14:foregroundMark x1="26803" y1="71765" x2="45768" y2="97647"/>
                        <a14:foregroundMark x1="41850" y1="41412" x2="62696" y2="41412"/>
                        <a14:foregroundMark x1="39342" y1="48235" x2="56897" y2="43765"/>
                        <a14:foregroundMark x1="39498" y1="36706" x2="44044" y2="44941"/>
                        <a14:backgroundMark x1="27900" y1="9176" x2="34169" y2="18824"/>
                        <a14:backgroundMark x1="17241" y1="3294" x2="23824" y2="4941"/>
                        <a14:backgroundMark x1="25705" y1="55765" x2="24922" y2="62353"/>
                        <a14:backgroundMark x1="28997" y1="69176" x2="46708" y2="81882"/>
                        <a14:backgroundMark x1="47649" y1="84000" x2="52821" y2="94353"/>
                        <a14:backgroundMark x1="52194" y1="96235" x2="52194" y2="99765"/>
                        <a14:backgroundMark x1="1097" y1="45882" x2="2351" y2="56706"/>
                        <a14:backgroundMark x1="2821" y1="59529" x2="1881" y2="66588"/>
                        <a14:backgroundMark x1="37461" y1="68471" x2="48589" y2="68941"/>
                        <a14:backgroundMark x1="64420" y1="36235" x2="67241" y2="45412"/>
                        <a14:backgroundMark x1="94984" y1="35529" x2="97335" y2="45882"/>
                        <a14:backgroundMark x1="33699" y1="30824" x2="32288" y2="45412"/>
                        <a14:backgroundMark x1="26646" y1="55765" x2="26646" y2="63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89"/>
            <a:ext cx="9997810" cy="666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744891" y="-117566"/>
            <a:ext cx="2543797" cy="7074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Pergamena 1 3"/>
          <p:cNvSpPr/>
          <p:nvPr/>
        </p:nvSpPr>
        <p:spPr>
          <a:xfrm>
            <a:off x="11011002" y="168589"/>
            <a:ext cx="1142976" cy="6296514"/>
          </a:xfrm>
          <a:prstGeom prst="verticalScroll">
            <a:avLst/>
          </a:prstGeom>
          <a:solidFill>
            <a:srgbClr val="FEFE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pPr algn="ctr"/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it-IT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ergamena 1 4"/>
          <p:cNvSpPr/>
          <p:nvPr/>
        </p:nvSpPr>
        <p:spPr>
          <a:xfrm>
            <a:off x="9840416" y="393749"/>
            <a:ext cx="1214446" cy="3179267"/>
          </a:xfrm>
          <a:prstGeom prst="verticalScroll">
            <a:avLst/>
          </a:prstGeom>
          <a:solidFill>
            <a:srgbClr val="FEFE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</a:p>
          <a:p>
            <a:pPr algn="ctr"/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it-IT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3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301083" y="1124744"/>
            <a:ext cx="7589835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Sito ufficiale di </a:t>
            </a:r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Carlo Acutis </a:t>
            </a:r>
            <a:r>
              <a:rPr lang="it-IT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http://www.carloacutis.com</a:t>
            </a:r>
          </a:p>
          <a:p>
            <a:r>
              <a:rPr 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177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1364" y="303498"/>
            <a:ext cx="11449272" cy="6251004"/>
          </a:xfrm>
        </p:spPr>
        <p:txBody>
          <a:bodyPr>
            <a:noAutofit/>
          </a:bodyPr>
          <a:lstStyle/>
          <a:p>
            <a:pPr marL="0" indent="196850" algn="ctr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Dalle analisi del 1971 si rileva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che:</a:t>
            </a: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La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carne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appartiene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miocardio (una parte del cuore umano).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9685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Il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sangue «è risultato veramente tale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carne e il sangue sono di natura umana 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sangue appartiene al gruppo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lnSpc>
                <a:spcPct val="150000"/>
              </a:lnSpc>
              <a:buNone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(lo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stesso della Sacra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Sindone di Torino 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Sacro Sudario).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Non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ci sono tracce di alcun tipo di conservante, né sale, né altro.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Nel liquido di eluizione del sangue sono state dimostrate le proteine, 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lnSpc>
                <a:spcPct val="150000"/>
              </a:lnSpc>
              <a:buNone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frazionate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nei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rapporti percentuali che si hanno nel quadro siero-proteico del sangue fresco normale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1364" y="339059"/>
            <a:ext cx="11629292" cy="6179883"/>
          </a:xfrm>
        </p:spPr>
        <p:txBody>
          <a:bodyPr>
            <a:noAutofit/>
          </a:bodyPr>
          <a:lstStyle/>
          <a:p>
            <a:pPr marL="0" indent="196850">
              <a:lnSpc>
                <a:spcPct val="150000"/>
              </a:lnSpc>
              <a:buNone/>
            </a:pP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Nel </a:t>
            </a:r>
            <a:r>
              <a:rPr lang="it-IT" sz="2700" b="1" dirty="0">
                <a:latin typeface="Arial" panose="020B0604020202020204" pitchFamily="34" charset="0"/>
                <a:cs typeface="Arial" panose="020B0604020202020204" pitchFamily="34" charset="0"/>
              </a:rPr>
              <a:t>1981</a:t>
            </a: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it-IT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frati francescani </a:t>
            </a: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di Lanciano fecero eseguire una nuova analisi sulla carne. </a:t>
            </a:r>
            <a:r>
              <a:rPr lang="it-IT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La relazione finale</a:t>
            </a: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 ribadì </a:t>
            </a:r>
            <a:r>
              <a:rPr lang="it-IT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e riconfermò i </a:t>
            </a: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risultati del 1971.   </a:t>
            </a:r>
            <a:endParaRPr lang="it-IT" sz="2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96850">
              <a:lnSpc>
                <a:spcPct val="150000"/>
              </a:lnSpc>
              <a:buNone/>
            </a:pPr>
            <a:r>
              <a:rPr lang="it-IT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carne appare raggrinzita ma, anche idealmente distendendola, non sarebbe possibile colmare interamente lo spazio vuoto al centro dell'ostia: lo studio ritiene che lo spazio vuoto corrisponda a un ventricolo del cuore, probabilmente il sinistro, a giudicare dallo spessore del mantello miocardico. </a:t>
            </a:r>
            <a:endParaRPr lang="it-IT" sz="2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96850">
              <a:lnSpc>
                <a:spcPct val="150000"/>
              </a:lnSpc>
              <a:buNone/>
            </a:pPr>
            <a:r>
              <a:rPr lang="it-IT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nessuna sede sono state ritrovate tracce di sostanze conservanti.</a:t>
            </a:r>
          </a:p>
        </p:txBody>
      </p:sp>
    </p:spTree>
    <p:extLst>
      <p:ext uri="{BB962C8B-B14F-4D97-AF65-F5344CB8AC3E}">
        <p14:creationId xmlns:p14="http://schemas.microsoft.com/office/powerpoint/2010/main" val="2097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2655</Words>
  <Application>Microsoft Office PowerPoint</Application>
  <PresentationFormat>Widescreen</PresentationFormat>
  <Paragraphs>321</Paragraphs>
  <Slides>78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78</vt:i4>
      </vt:variant>
    </vt:vector>
  </HeadingPairs>
  <TitlesOfParts>
    <vt:vector size="82" baseType="lpstr">
      <vt:lpstr>Arial</vt:lpstr>
      <vt:lpstr>Calibri</vt:lpstr>
      <vt:lpstr>Roboto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Domanda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consigli di Carlo</vt:lpstr>
      <vt:lpstr>Presentazione standard di PowerPoint</vt:lpstr>
      <vt:lpstr>I consigli di Carlo</vt:lpstr>
      <vt:lpstr>I consigli di Carlo</vt:lpstr>
      <vt:lpstr>I consigli di Carlo</vt:lpstr>
      <vt:lpstr>I consigli di Carlo</vt:lpstr>
      <vt:lpstr>Presentazione standard di PowerPoint</vt:lpstr>
      <vt:lpstr>Presentazione standard di PowerPoint</vt:lpstr>
      <vt:lpstr>Presentazione standard di PowerPoint</vt:lpstr>
      <vt:lpstr>I consigli di Carlo</vt:lpstr>
      <vt:lpstr>I consigli di Carlo</vt:lpstr>
      <vt:lpstr>I consigli di Carlo</vt:lpstr>
      <vt:lpstr>I consigli di Carlo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 7</dc:creator>
  <cp:lastModifiedBy>PC Claudio</cp:lastModifiedBy>
  <cp:revision>171</cp:revision>
  <dcterms:created xsi:type="dcterms:W3CDTF">2013-11-15T18:12:18Z</dcterms:created>
  <dcterms:modified xsi:type="dcterms:W3CDTF">2021-04-11T15:52:59Z</dcterms:modified>
</cp:coreProperties>
</file>